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9"/>
  </p:notesMasterIdLst>
  <p:sldIdLst>
    <p:sldId id="256" r:id="rId2"/>
    <p:sldId id="259" r:id="rId3"/>
    <p:sldId id="265" r:id="rId4"/>
    <p:sldId id="266" r:id="rId5"/>
    <p:sldId id="260" r:id="rId6"/>
    <p:sldId id="264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D93E51-71C2-5A4A-BBFD-9588664FE4A9}" v="23" dt="2021-02-24T11:33:38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59"/>
    <p:restoredTop sz="91523"/>
  </p:normalViewPr>
  <p:slideViewPr>
    <p:cSldViewPr snapToGrid="0" snapToObjects="1">
      <p:cViewPr varScale="1">
        <p:scale>
          <a:sx n="61" d="100"/>
          <a:sy n="61" d="100"/>
        </p:scale>
        <p:origin x="1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2341C-EF1B-46C7-983E-84ED5F72A36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DBE85B5-C43E-43CF-BCEA-1B1B6425731A}">
      <dgm:prSet custT="1"/>
      <dgm:spPr/>
      <dgm:t>
        <a:bodyPr/>
        <a:lstStyle/>
        <a:p>
          <a:r>
            <a:rPr lang="en-US" sz="2800" dirty="0"/>
            <a:t>Trust matters</a:t>
          </a:r>
        </a:p>
      </dgm:t>
    </dgm:pt>
    <dgm:pt modelId="{395BF820-3889-4B10-8B3E-01B95C95FAA7}" type="parTrans" cxnId="{ED38921E-A71B-484E-B4FE-8273F53EDBC8}">
      <dgm:prSet/>
      <dgm:spPr/>
      <dgm:t>
        <a:bodyPr/>
        <a:lstStyle/>
        <a:p>
          <a:endParaRPr lang="en-US"/>
        </a:p>
      </dgm:t>
    </dgm:pt>
    <dgm:pt modelId="{7495491D-1BFC-4EC8-8CC4-63AB9F5D187B}" type="sibTrans" cxnId="{ED38921E-A71B-484E-B4FE-8273F53EDBC8}">
      <dgm:prSet/>
      <dgm:spPr/>
      <dgm:t>
        <a:bodyPr/>
        <a:lstStyle/>
        <a:p>
          <a:endParaRPr lang="en-US"/>
        </a:p>
      </dgm:t>
    </dgm:pt>
    <dgm:pt modelId="{E3771EF4-35B2-46DF-91FF-B061F483E943}">
      <dgm:prSet custT="1"/>
      <dgm:spPr/>
      <dgm:t>
        <a:bodyPr/>
        <a:lstStyle/>
        <a:p>
          <a:r>
            <a:rPr lang="en-US" sz="2800" dirty="0"/>
            <a:t>Well-placed trust</a:t>
          </a:r>
        </a:p>
      </dgm:t>
    </dgm:pt>
    <dgm:pt modelId="{C9065CED-DED7-4CF9-B367-64EB8ABEE821}" type="parTrans" cxnId="{D4DCF4AF-401F-4E89-8038-8A3066850126}">
      <dgm:prSet/>
      <dgm:spPr/>
      <dgm:t>
        <a:bodyPr/>
        <a:lstStyle/>
        <a:p>
          <a:endParaRPr lang="en-US"/>
        </a:p>
      </dgm:t>
    </dgm:pt>
    <dgm:pt modelId="{1508E3FE-3962-4F29-A9A3-976BE610A02D}" type="sibTrans" cxnId="{D4DCF4AF-401F-4E89-8038-8A3066850126}">
      <dgm:prSet/>
      <dgm:spPr/>
      <dgm:t>
        <a:bodyPr/>
        <a:lstStyle/>
        <a:p>
          <a:endParaRPr lang="en-US"/>
        </a:p>
      </dgm:t>
    </dgm:pt>
    <dgm:pt modelId="{1E94DB00-420A-4B93-A307-E0D38B440FD2}">
      <dgm:prSet custT="1"/>
      <dgm:spPr/>
      <dgm:t>
        <a:bodyPr/>
        <a:lstStyle/>
        <a:p>
          <a:r>
            <a:rPr lang="en-US" sz="2800" dirty="0"/>
            <a:t>Many different trust</a:t>
          </a:r>
          <a:r>
            <a:rPr lang="en-US" sz="2800" u="sng" dirty="0"/>
            <a:t>s</a:t>
          </a:r>
          <a:endParaRPr lang="en-US" sz="2800" dirty="0"/>
        </a:p>
      </dgm:t>
    </dgm:pt>
    <dgm:pt modelId="{F5320D85-9FCD-423F-9779-990D8F460FE4}" type="parTrans" cxnId="{936815BD-E1F0-47BE-90BD-9A8AA30579B1}">
      <dgm:prSet/>
      <dgm:spPr/>
      <dgm:t>
        <a:bodyPr/>
        <a:lstStyle/>
        <a:p>
          <a:endParaRPr lang="en-US"/>
        </a:p>
      </dgm:t>
    </dgm:pt>
    <dgm:pt modelId="{EDFD7AEC-7AB2-478E-A342-9606CF1A3F27}" type="sibTrans" cxnId="{936815BD-E1F0-47BE-90BD-9A8AA30579B1}">
      <dgm:prSet/>
      <dgm:spPr/>
      <dgm:t>
        <a:bodyPr/>
        <a:lstStyle/>
        <a:p>
          <a:endParaRPr lang="en-US"/>
        </a:p>
      </dgm:t>
    </dgm:pt>
    <dgm:pt modelId="{339A540F-E19D-7649-B020-9FB6FE0C8265}" type="pres">
      <dgm:prSet presAssocID="{EBA2341C-EF1B-46C7-983E-84ED5F72A368}" presName="linear" presStyleCnt="0">
        <dgm:presLayoutVars>
          <dgm:animLvl val="lvl"/>
          <dgm:resizeHandles val="exact"/>
        </dgm:presLayoutVars>
      </dgm:prSet>
      <dgm:spPr/>
    </dgm:pt>
    <dgm:pt modelId="{D557B40C-C6E0-B54C-AD55-45320D9A28DE}" type="pres">
      <dgm:prSet presAssocID="{0DBE85B5-C43E-43CF-BCEA-1B1B6425731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926C646-43EA-5C49-995A-B3F39087F492}" type="pres">
      <dgm:prSet presAssocID="{7495491D-1BFC-4EC8-8CC4-63AB9F5D187B}" presName="spacer" presStyleCnt="0"/>
      <dgm:spPr/>
    </dgm:pt>
    <dgm:pt modelId="{C1CEA3C1-38D9-1345-B3AB-852B97B1FAE5}" type="pres">
      <dgm:prSet presAssocID="{E3771EF4-35B2-46DF-91FF-B061F483E94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61DA1AC-4A7F-EC40-A62E-8ABA72AA77C1}" type="pres">
      <dgm:prSet presAssocID="{1508E3FE-3962-4F29-A9A3-976BE610A02D}" presName="spacer" presStyleCnt="0"/>
      <dgm:spPr/>
    </dgm:pt>
    <dgm:pt modelId="{AACB66C3-4447-1A4A-B14B-142408F2F1E9}" type="pres">
      <dgm:prSet presAssocID="{1E94DB00-420A-4B93-A307-E0D38B440FD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D38921E-A71B-484E-B4FE-8273F53EDBC8}" srcId="{EBA2341C-EF1B-46C7-983E-84ED5F72A368}" destId="{0DBE85B5-C43E-43CF-BCEA-1B1B6425731A}" srcOrd="0" destOrd="0" parTransId="{395BF820-3889-4B10-8B3E-01B95C95FAA7}" sibTransId="{7495491D-1BFC-4EC8-8CC4-63AB9F5D187B}"/>
    <dgm:cxn modelId="{D6C3E789-C0FA-2449-9C94-0A0CBAE52A03}" type="presOf" srcId="{1E94DB00-420A-4B93-A307-E0D38B440FD2}" destId="{AACB66C3-4447-1A4A-B14B-142408F2F1E9}" srcOrd="0" destOrd="0" presId="urn:microsoft.com/office/officeart/2005/8/layout/vList2"/>
    <dgm:cxn modelId="{7F22A3A1-C530-374F-B10B-B4BFDA10AE2F}" type="presOf" srcId="{0DBE85B5-C43E-43CF-BCEA-1B1B6425731A}" destId="{D557B40C-C6E0-B54C-AD55-45320D9A28DE}" srcOrd="0" destOrd="0" presId="urn:microsoft.com/office/officeart/2005/8/layout/vList2"/>
    <dgm:cxn modelId="{D4DCF4AF-401F-4E89-8038-8A3066850126}" srcId="{EBA2341C-EF1B-46C7-983E-84ED5F72A368}" destId="{E3771EF4-35B2-46DF-91FF-B061F483E943}" srcOrd="1" destOrd="0" parTransId="{C9065CED-DED7-4CF9-B367-64EB8ABEE821}" sibTransId="{1508E3FE-3962-4F29-A9A3-976BE610A02D}"/>
    <dgm:cxn modelId="{936815BD-E1F0-47BE-90BD-9A8AA30579B1}" srcId="{EBA2341C-EF1B-46C7-983E-84ED5F72A368}" destId="{1E94DB00-420A-4B93-A307-E0D38B440FD2}" srcOrd="2" destOrd="0" parTransId="{F5320D85-9FCD-423F-9779-990D8F460FE4}" sibTransId="{EDFD7AEC-7AB2-478E-A342-9606CF1A3F27}"/>
    <dgm:cxn modelId="{9E82D5DA-06D8-F845-B071-CE41F6EE63DB}" type="presOf" srcId="{E3771EF4-35B2-46DF-91FF-B061F483E943}" destId="{C1CEA3C1-38D9-1345-B3AB-852B97B1FAE5}" srcOrd="0" destOrd="0" presId="urn:microsoft.com/office/officeart/2005/8/layout/vList2"/>
    <dgm:cxn modelId="{3A2D08DE-3CDE-5B43-A7F7-EFBD813FC435}" type="presOf" srcId="{EBA2341C-EF1B-46C7-983E-84ED5F72A368}" destId="{339A540F-E19D-7649-B020-9FB6FE0C8265}" srcOrd="0" destOrd="0" presId="urn:microsoft.com/office/officeart/2005/8/layout/vList2"/>
    <dgm:cxn modelId="{6999E6A1-156E-AA4E-A608-2CC743FF7063}" type="presParOf" srcId="{339A540F-E19D-7649-B020-9FB6FE0C8265}" destId="{D557B40C-C6E0-B54C-AD55-45320D9A28DE}" srcOrd="0" destOrd="0" presId="urn:microsoft.com/office/officeart/2005/8/layout/vList2"/>
    <dgm:cxn modelId="{6D0971C7-E49B-C941-9AAE-DB8C17A00ED6}" type="presParOf" srcId="{339A540F-E19D-7649-B020-9FB6FE0C8265}" destId="{E926C646-43EA-5C49-995A-B3F39087F492}" srcOrd="1" destOrd="0" presId="urn:microsoft.com/office/officeart/2005/8/layout/vList2"/>
    <dgm:cxn modelId="{89A1E4FB-1077-7141-91B8-B659D5EC6CA8}" type="presParOf" srcId="{339A540F-E19D-7649-B020-9FB6FE0C8265}" destId="{C1CEA3C1-38D9-1345-B3AB-852B97B1FAE5}" srcOrd="2" destOrd="0" presId="urn:microsoft.com/office/officeart/2005/8/layout/vList2"/>
    <dgm:cxn modelId="{0B666185-8438-844F-90D9-924EA6A5EBE4}" type="presParOf" srcId="{339A540F-E19D-7649-B020-9FB6FE0C8265}" destId="{D61DA1AC-4A7F-EC40-A62E-8ABA72AA77C1}" srcOrd="3" destOrd="0" presId="urn:microsoft.com/office/officeart/2005/8/layout/vList2"/>
    <dgm:cxn modelId="{D83250E2-ABB9-674D-A8AA-E74DBCDD6B6A}" type="presParOf" srcId="{339A540F-E19D-7649-B020-9FB6FE0C8265}" destId="{AACB66C3-4447-1A4A-B14B-142408F2F1E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7B40C-C6E0-B54C-AD55-45320D9A28DE}">
      <dsp:nvSpPr>
        <dsp:cNvPr id="0" name=""/>
        <dsp:cNvSpPr/>
      </dsp:nvSpPr>
      <dsp:spPr>
        <a:xfrm>
          <a:off x="0" y="782273"/>
          <a:ext cx="6245265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Trust matters</a:t>
          </a:r>
        </a:p>
      </dsp:txBody>
      <dsp:txXfrm>
        <a:off x="59399" y="841672"/>
        <a:ext cx="6126467" cy="1098002"/>
      </dsp:txXfrm>
    </dsp:sp>
    <dsp:sp modelId="{C1CEA3C1-38D9-1345-B3AB-852B97B1FAE5}">
      <dsp:nvSpPr>
        <dsp:cNvPr id="0" name=""/>
        <dsp:cNvSpPr/>
      </dsp:nvSpPr>
      <dsp:spPr>
        <a:xfrm>
          <a:off x="0" y="2186273"/>
          <a:ext cx="6245265" cy="1216800"/>
        </a:xfrm>
        <a:prstGeom prst="roundRect">
          <a:avLst/>
        </a:prstGeom>
        <a:solidFill>
          <a:schemeClr val="accent2">
            <a:hueOff val="-441348"/>
            <a:satOff val="2109"/>
            <a:lumOff val="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Well-placed trust</a:t>
          </a:r>
        </a:p>
      </dsp:txBody>
      <dsp:txXfrm>
        <a:off x="59399" y="2245672"/>
        <a:ext cx="6126467" cy="1098002"/>
      </dsp:txXfrm>
    </dsp:sp>
    <dsp:sp modelId="{AACB66C3-4447-1A4A-B14B-142408F2F1E9}">
      <dsp:nvSpPr>
        <dsp:cNvPr id="0" name=""/>
        <dsp:cNvSpPr/>
      </dsp:nvSpPr>
      <dsp:spPr>
        <a:xfrm>
          <a:off x="0" y="3590273"/>
          <a:ext cx="6245265" cy="1216800"/>
        </a:xfrm>
        <a:prstGeom prst="roundRect">
          <a:avLst/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Many different trust</a:t>
          </a:r>
          <a:r>
            <a:rPr lang="en-US" sz="2800" u="sng" kern="1200" dirty="0"/>
            <a:t>s</a:t>
          </a:r>
          <a:endParaRPr lang="en-US" sz="2800" kern="1200" dirty="0"/>
        </a:p>
      </dsp:txBody>
      <dsp:txXfrm>
        <a:off x="59399" y="3649672"/>
        <a:ext cx="6126467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87F8C-EBF1-C84E-B5C3-A423A6FD2C6B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3E216-8D70-F745-A8A5-D33B0B7A9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4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D3E216-8D70-F745-A8A5-D33B0B7A9F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8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D3E216-8D70-F745-A8A5-D33B0B7A9F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0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D3E216-8D70-F745-A8A5-D33B0B7A9F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9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47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98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49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85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08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4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64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89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32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77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68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2/24/21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7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88" r:id="rId7"/>
    <p:sldLayoutId id="2147483689" r:id="rId8"/>
    <p:sldLayoutId id="2147483690" r:id="rId9"/>
    <p:sldLayoutId id="2147483691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45/3442188.344587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45/344949.34500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ancasteruni.eu.qualtrics.com/jfe/form/SV_ehw41HxwAq8bdf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344EC8-5738-7F43-A960-ADF60AE3D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3736429"/>
            <a:ext cx="6347918" cy="2397488"/>
          </a:xfrm>
        </p:spPr>
        <p:txBody>
          <a:bodyPr anchor="ctr"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Considerations in designing trustworthy virtual labs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ED1502-0A75-574B-BCBC-81A2E2495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3736429"/>
            <a:ext cx="3633923" cy="2397488"/>
          </a:xfrm>
        </p:spPr>
        <p:txBody>
          <a:bodyPr anchor="ctr"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Lauren Thornton </a:t>
            </a:r>
          </a:p>
          <a:p>
            <a:r>
              <a:rPr lang="en-US" sz="2000" dirty="0">
                <a:solidFill>
                  <a:schemeClr val="bg1"/>
                </a:solidFill>
              </a:rPr>
              <a:t>Lancaster University</a:t>
            </a:r>
          </a:p>
          <a:p>
            <a:r>
              <a:rPr lang="en-US" sz="2000" dirty="0">
                <a:solidFill>
                  <a:schemeClr val="bg1"/>
                </a:solidFill>
              </a:rPr>
              <a:t>l.thornton2@lancaster.ac.uk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D1F59C-E953-424B-9EA1-0C6E5841B2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4000"/>
          </a:blip>
          <a:srcRect t="17761" b="61388"/>
          <a:stretch/>
        </p:blipFill>
        <p:spPr>
          <a:xfrm>
            <a:off x="20" y="808139"/>
            <a:ext cx="12191979" cy="254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55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36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E2B281-29C8-5348-8E14-CE713EDC7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38" y="557262"/>
            <a:ext cx="4226577" cy="5583126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BACKGROUND</a:t>
            </a:r>
          </a:p>
        </p:txBody>
      </p:sp>
      <p:cxnSp>
        <p:nvCxnSpPr>
          <p:cNvPr id="51" name="Straight Connector 38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Content Placeholder 2">
            <a:extLst>
              <a:ext uri="{FF2B5EF4-FFF2-40B4-BE49-F238E27FC236}">
                <a16:creationId xmlns:a16="http://schemas.microsoft.com/office/drawing/2014/main" id="{03573CB6-F675-41FD-99EE-085C1E49AA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791264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90673DF-F611-844C-A9AA-5F732E575E35}"/>
              </a:ext>
            </a:extLst>
          </p:cNvPr>
          <p:cNvSpPr txBox="1">
            <a:spLocks/>
          </p:cNvSpPr>
          <p:nvPr/>
        </p:nvSpPr>
        <p:spPr>
          <a:xfrm>
            <a:off x="168442" y="381935"/>
            <a:ext cx="5299733" cy="5974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55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B18DBC-DE96-614B-B4A6-D94DBBC27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 fontScale="90000"/>
          </a:bodyPr>
          <a:lstStyle/>
          <a:p>
            <a:r>
              <a:rPr lang="en-US" sz="4800" dirty="0"/>
              <a:t>DESIGNING TRUSTWORTHY </a:t>
            </a:r>
            <a:br>
              <a:rPr lang="en-US" sz="4800" dirty="0"/>
            </a:br>
            <a:r>
              <a:rPr lang="en-US" sz="4800" dirty="0"/>
              <a:t>VIRTUAL LABS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3764" y="232542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4EF61-782E-6247-8C07-9AB9F3D2F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What </a:t>
            </a:r>
            <a:r>
              <a:rPr lang="en-US" sz="2400" b="1" dirty="0"/>
              <a:t>characteristics and features </a:t>
            </a:r>
            <a:r>
              <a:rPr lang="en-US" sz="2400" dirty="0"/>
              <a:t>can be </a:t>
            </a:r>
            <a:r>
              <a:rPr lang="en-US" sz="2400" b="1" dirty="0"/>
              <a:t>designed into </a:t>
            </a:r>
            <a:r>
              <a:rPr lang="en-US" sz="2400" dirty="0"/>
              <a:t>virtual labs to </a:t>
            </a:r>
            <a:r>
              <a:rPr lang="en-US" sz="2400" b="1" dirty="0"/>
              <a:t>provide evidence of trustworthiness</a:t>
            </a:r>
            <a:r>
              <a:rPr lang="en-US" sz="2400" dirty="0"/>
              <a:t> and to allow users to </a:t>
            </a:r>
            <a:r>
              <a:rPr lang="en-US" sz="2400" b="1" dirty="0"/>
              <a:t>place or withhold trust appropriately</a:t>
            </a:r>
            <a:r>
              <a:rPr lang="en-US" sz="2400" dirty="0"/>
              <a:t>?</a:t>
            </a:r>
          </a:p>
          <a:p>
            <a:r>
              <a:rPr lang="en-US" sz="2400" dirty="0"/>
              <a:t>Transparency?</a:t>
            </a:r>
          </a:p>
          <a:p>
            <a:r>
              <a:rPr lang="en-US" sz="2400" dirty="0"/>
              <a:t>Provenance?</a:t>
            </a:r>
          </a:p>
          <a:p>
            <a:r>
              <a:rPr lang="en-US" sz="2400" dirty="0"/>
              <a:t>Social aspects?</a:t>
            </a:r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2544" y="255471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8224" y="306986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7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B18DBC-DE96-614B-B4A6-D94DBBC27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0550025" cy="1182927"/>
          </a:xfrm>
        </p:spPr>
        <p:txBody>
          <a:bodyPr anchor="b">
            <a:normAutofit fontScale="90000"/>
          </a:bodyPr>
          <a:lstStyle/>
          <a:p>
            <a:r>
              <a:rPr lang="en-US" sz="4800" dirty="0"/>
              <a:t>DESIGNING TRUSTWORTHY </a:t>
            </a:r>
            <a:br>
              <a:rPr lang="en-US" sz="4800" dirty="0"/>
            </a:br>
            <a:r>
              <a:rPr lang="en-US" sz="4800" dirty="0"/>
              <a:t>VIRTUAL LABS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3764" y="232542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2544" y="255471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8224" y="306986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A10BB3B6-AD85-9249-8C29-77D05CCD3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140" y="2183044"/>
            <a:ext cx="8051720" cy="467495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B809A7E-1B0B-2848-9516-F6FA0A1741A0}"/>
              </a:ext>
            </a:extLst>
          </p:cNvPr>
          <p:cNvSpPr/>
          <p:nvPr/>
        </p:nvSpPr>
        <p:spPr>
          <a:xfrm>
            <a:off x="10086953" y="5109055"/>
            <a:ext cx="21399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(Thornton, Knowles &amp; Blair, 2021 </a:t>
            </a:r>
            <a:r>
              <a:rPr lang="en-GB" dirty="0">
                <a:hlinkClick r:id="rId4" tooltip="https://doi.org/10.1145/3442188.3445871"/>
              </a:rPr>
              <a:t>https://doi.org/10.1145/3442188.3445871</a:t>
            </a:r>
            <a:r>
              <a:rPr lang="en-US" dirty="0"/>
              <a:t>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BBE6168-7D2C-CA4B-8FC5-541BD5EBFF62}"/>
              </a:ext>
            </a:extLst>
          </p:cNvPr>
          <p:cNvSpPr/>
          <p:nvPr/>
        </p:nvSpPr>
        <p:spPr>
          <a:xfrm>
            <a:off x="4864640" y="2601765"/>
            <a:ext cx="986971" cy="754742"/>
          </a:xfrm>
          <a:prstGeom prst="ellipse">
            <a:avLst/>
          </a:prstGeom>
          <a:solidFill>
            <a:srgbClr val="F5A8B6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5FA6476-CD73-BA4D-9C10-3946DC417E3D}"/>
              </a:ext>
            </a:extLst>
          </p:cNvPr>
          <p:cNvSpPr/>
          <p:nvPr/>
        </p:nvSpPr>
        <p:spPr>
          <a:xfrm>
            <a:off x="5991307" y="3017570"/>
            <a:ext cx="986971" cy="754742"/>
          </a:xfrm>
          <a:prstGeom prst="ellipse">
            <a:avLst/>
          </a:prstGeom>
          <a:solidFill>
            <a:srgbClr val="AAD1F5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8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1B347-EFE4-3949-A091-1C847A860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775" y="1106007"/>
            <a:ext cx="11624054" cy="1182927"/>
          </a:xfrm>
        </p:spPr>
        <p:txBody>
          <a:bodyPr anchor="b">
            <a:noAutofit/>
          </a:bodyPr>
          <a:lstStyle/>
          <a:p>
            <a:r>
              <a:rPr lang="en-US" sz="4800" dirty="0"/>
              <a:t>COLLABORATION AND </a:t>
            </a:r>
            <a:br>
              <a:rPr lang="en-US" sz="4800" dirty="0"/>
            </a:br>
            <a:r>
              <a:rPr lang="en-US" sz="4800" dirty="0"/>
              <a:t>CO-PRODUCTION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3764" y="232542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0F9DA-D98D-594C-824A-CE993FA3D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775" y="2598947"/>
            <a:ext cx="10550025" cy="367734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“</a:t>
            </a:r>
            <a:r>
              <a:rPr lang="en-GB" sz="2400" dirty="0"/>
              <a:t>From our perspective, the digital world appears to be populated by technologies that impose walls between people, rather than by technologies that create windows between them</a:t>
            </a:r>
            <a:r>
              <a:rPr lang="en-US" sz="2400" dirty="0"/>
              <a:t>” 		             			</a:t>
            </a:r>
            <a:r>
              <a:rPr lang="en-US" sz="1800" dirty="0"/>
              <a:t>(Erickson &amp; Kellogg, 2000:80 </a:t>
            </a:r>
            <a:r>
              <a:rPr lang="en-GB" sz="1800" dirty="0">
                <a:hlinkClick r:id="rId3"/>
              </a:rPr>
              <a:t>https://doi.org/10.1145/344949.345004</a:t>
            </a:r>
            <a:r>
              <a:rPr lang="en-US" sz="1800" dirty="0"/>
              <a:t>)</a:t>
            </a:r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2544" y="255471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8224" y="306986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3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E2B281-29C8-5348-8E14-CE713EDC7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42" y="381935"/>
            <a:ext cx="5299733" cy="5974414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REFLECTIONS</a:t>
            </a:r>
          </a:p>
        </p:txBody>
      </p:sp>
      <p:sp>
        <p:nvSpPr>
          <p:cNvPr id="25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4E508-3F29-F44C-AA99-2D7AFDF45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r>
              <a:rPr lang="en-GB" sz="1800" dirty="0"/>
              <a:t>Does this resonate?</a:t>
            </a:r>
          </a:p>
          <a:p>
            <a:r>
              <a:rPr lang="en-GB" sz="1800" dirty="0"/>
              <a:t>Do we afford trust with this approach or is there something missing?</a:t>
            </a:r>
          </a:p>
          <a:p>
            <a:r>
              <a:rPr lang="en-GB" sz="1800" dirty="0"/>
              <a:t>How do we balance competing interests?</a:t>
            </a:r>
          </a:p>
          <a:p>
            <a:r>
              <a:rPr lang="en-GB" sz="1800" dirty="0"/>
              <a:t>Can (or should) we generalise?</a:t>
            </a:r>
          </a:p>
          <a:p>
            <a:r>
              <a:rPr lang="en-GB" sz="1800" dirty="0"/>
              <a:t>Are there any aspects of existing technology that apply here?</a:t>
            </a:r>
          </a:p>
          <a:p>
            <a:r>
              <a:rPr lang="en-GB" sz="1800" dirty="0"/>
              <a:t>Is a nuanced approach worthwhile?</a:t>
            </a:r>
            <a:endParaRPr lang="en-US" sz="18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94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4155C20-3F0E-4576-8A0B-C345B6231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CC659-0430-6446-9BD3-41A7FE25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30" y="2945132"/>
            <a:ext cx="4554659" cy="50348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21">
            <a:extLst>
              <a:ext uri="{FF2B5EF4-FFF2-40B4-BE49-F238E27FC236}">
                <a16:creationId xmlns:a16="http://schemas.microsoft.com/office/drawing/2014/main" id="{0BAEB82B-9A6B-4982-B56B-7529C6EA9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7">
            <a:extLst>
              <a:ext uri="{FF2B5EF4-FFF2-40B4-BE49-F238E27FC236}">
                <a16:creationId xmlns:a16="http://schemas.microsoft.com/office/drawing/2014/main" id="{FC71CE45-EECF-4555-AD4B-1B3D0D5D1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22">
            <a:extLst>
              <a:ext uri="{FF2B5EF4-FFF2-40B4-BE49-F238E27FC236}">
                <a16:creationId xmlns:a16="http://schemas.microsoft.com/office/drawing/2014/main" id="{53AA89D1-0C70-46BB-8E35-5722A4B18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076DE51-59A0-8F4C-8DC5-53E5C6C06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Link to the survey: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https://lancasteruni.eu.qualtrics.com/jfe/form/SV_ehw41HxwAq8bdfn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90D73E0-9C99-6B45-9F28-438DD26F67F4}"/>
              </a:ext>
            </a:extLst>
          </p:cNvPr>
          <p:cNvSpPr txBox="1">
            <a:spLocks/>
          </p:cNvSpPr>
          <p:nvPr/>
        </p:nvSpPr>
        <p:spPr>
          <a:xfrm>
            <a:off x="168442" y="381935"/>
            <a:ext cx="5299733" cy="5974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88269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217</Words>
  <Application>Microsoft Macintosh PowerPoint</Application>
  <PresentationFormat>Widescreen</PresentationFormat>
  <Paragraphs>31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Univers</vt:lpstr>
      <vt:lpstr>GradientVTI</vt:lpstr>
      <vt:lpstr>Considerations in designing trustworthy virtual labs</vt:lpstr>
      <vt:lpstr>BACKGROUND</vt:lpstr>
      <vt:lpstr>DESIGNING TRUSTWORTHY  VIRTUAL LABS</vt:lpstr>
      <vt:lpstr>DESIGNING TRUSTWORTHY  VIRTUAL LABS</vt:lpstr>
      <vt:lpstr>COLLABORATION AND  CO-PRODUCTION</vt:lpstr>
      <vt:lpstr>REFLECTIONS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in designing trustworthy virtual labs</dc:title>
  <dc:creator>Thornton, Lauren (Student)</dc:creator>
  <cp:lastModifiedBy>Thornton, Lauren (Student)</cp:lastModifiedBy>
  <cp:revision>4</cp:revision>
  <dcterms:created xsi:type="dcterms:W3CDTF">2021-02-16T15:14:14Z</dcterms:created>
  <dcterms:modified xsi:type="dcterms:W3CDTF">2021-02-24T17:21:57Z</dcterms:modified>
</cp:coreProperties>
</file>